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46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44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9461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3020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7342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475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70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47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09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46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325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69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581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578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131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0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86909-BFA2-4FEE-ADA9-83F163370A18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D775432-75F0-4020-820F-96DAED099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1180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eşgen 2"/>
          <p:cNvSpPr/>
          <p:nvPr/>
        </p:nvSpPr>
        <p:spPr>
          <a:xfrm>
            <a:off x="149468" y="4413738"/>
            <a:ext cx="1503485" cy="60667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i="1" dirty="0" smtClean="0"/>
              <a:t>SAMSUN</a:t>
            </a:r>
            <a:endParaRPr lang="tr-TR" sz="2000" b="1" i="1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786376"/>
              </p:ext>
            </p:extLst>
          </p:nvPr>
        </p:nvGraphicFramePr>
        <p:xfrm>
          <a:off x="1776046" y="719667"/>
          <a:ext cx="4923690" cy="6011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692">
                  <a:extLst>
                    <a:ext uri="{9D8B030D-6E8A-4147-A177-3AD203B41FA5}">
                      <a16:colId xmlns:a16="http://schemas.microsoft.com/office/drawing/2014/main" val="665860837"/>
                    </a:ext>
                  </a:extLst>
                </a:gridCol>
                <a:gridCol w="826477">
                  <a:extLst>
                    <a:ext uri="{9D8B030D-6E8A-4147-A177-3AD203B41FA5}">
                      <a16:colId xmlns:a16="http://schemas.microsoft.com/office/drawing/2014/main" val="1243938680"/>
                    </a:ext>
                  </a:extLst>
                </a:gridCol>
                <a:gridCol w="395654">
                  <a:extLst>
                    <a:ext uri="{9D8B030D-6E8A-4147-A177-3AD203B41FA5}">
                      <a16:colId xmlns:a16="http://schemas.microsoft.com/office/drawing/2014/main" val="2210978558"/>
                    </a:ext>
                  </a:extLst>
                </a:gridCol>
                <a:gridCol w="492369">
                  <a:extLst>
                    <a:ext uri="{9D8B030D-6E8A-4147-A177-3AD203B41FA5}">
                      <a16:colId xmlns:a16="http://schemas.microsoft.com/office/drawing/2014/main" val="428519245"/>
                    </a:ext>
                  </a:extLst>
                </a:gridCol>
                <a:gridCol w="1002324">
                  <a:extLst>
                    <a:ext uri="{9D8B030D-6E8A-4147-A177-3AD203B41FA5}">
                      <a16:colId xmlns:a16="http://schemas.microsoft.com/office/drawing/2014/main" val="1928561793"/>
                    </a:ext>
                  </a:extLst>
                </a:gridCol>
                <a:gridCol w="712174">
                  <a:extLst>
                    <a:ext uri="{9D8B030D-6E8A-4147-A177-3AD203B41FA5}">
                      <a16:colId xmlns:a16="http://schemas.microsoft.com/office/drawing/2014/main" val="2262087990"/>
                    </a:ext>
                  </a:extLst>
                </a:gridCol>
              </a:tblGrid>
              <a:tr h="449918"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NİTELİĞİ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YATAK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TELEFON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151897"/>
                  </a:ext>
                </a:extLst>
              </a:tr>
              <a:tr h="44991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AFAD 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362 312 23 23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1921013"/>
                  </a:ext>
                </a:extLst>
              </a:tr>
              <a:tr h="44991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Dsi Misafirhanesi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</a:t>
                      </a:r>
                      <a:r>
                        <a:rPr lang="tr-T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230</a:t>
                      </a:r>
                      <a:r>
                        <a:rPr lang="tr-TR" sz="12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79 00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383403"/>
                  </a:ext>
                </a:extLst>
              </a:tr>
              <a:tr h="44991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Karayolları 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362 311 80 00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7913344"/>
                  </a:ext>
                </a:extLst>
              </a:tr>
              <a:tr h="44991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Meteoroloji Böl. Mdr. 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532 426 17 12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2128182"/>
                  </a:ext>
                </a:extLst>
              </a:tr>
              <a:tr h="44991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Omü 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362 457 60 46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4052992"/>
                  </a:ext>
                </a:extLst>
              </a:tr>
              <a:tr h="44991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Ptt Misafirhanesi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362 437 47 16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1050184"/>
                  </a:ext>
                </a:extLst>
              </a:tr>
              <a:tr h="44991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Samsun İller Bankası Misafirhanesi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362 311 65 00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973370"/>
                  </a:ext>
                </a:extLst>
              </a:tr>
              <a:tr h="44991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Türk-İş Eğitim Merkezi Sosyal Tesisleri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362 435 85 26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941468"/>
                  </a:ext>
                </a:extLst>
              </a:tr>
              <a:tr h="44991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Büyükşehir Belediyesi Anakent Tesisleri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362 228 14 70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Canik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7268039"/>
                  </a:ext>
                </a:extLst>
              </a:tr>
              <a:tr h="44991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Etibakır A.Ş. Misafirhanesi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362 256 09 90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Canik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574692"/>
                  </a:ext>
                </a:extLst>
              </a:tr>
              <a:tr h="44991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Orman İşletme 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362 238 11 53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Canik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5508489"/>
                  </a:ext>
                </a:extLst>
              </a:tr>
              <a:tr h="61298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Dsi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7. Bölge Müdürlüğü Misafirhanesi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362 230 79 00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İlkadım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1039382"/>
                  </a:ext>
                </a:extLst>
              </a:tr>
            </a:tbl>
          </a:graphicData>
        </a:graphic>
      </p:graphicFrame>
      <p:sp>
        <p:nvSpPr>
          <p:cNvPr id="4" name="Yatay Kaydırma 3"/>
          <p:cNvSpPr/>
          <p:nvPr/>
        </p:nvSpPr>
        <p:spPr>
          <a:xfrm>
            <a:off x="1776045" y="52759"/>
            <a:ext cx="10061329" cy="51874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KAMU KONUKEVLERİ VE MİSAFİRHANELERİ</a:t>
            </a:r>
            <a:endParaRPr lang="tr-TR" dirty="0"/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982423"/>
              </p:ext>
            </p:extLst>
          </p:nvPr>
        </p:nvGraphicFramePr>
        <p:xfrm>
          <a:off x="6913684" y="719667"/>
          <a:ext cx="4923690" cy="6024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692">
                  <a:extLst>
                    <a:ext uri="{9D8B030D-6E8A-4147-A177-3AD203B41FA5}">
                      <a16:colId xmlns:a16="http://schemas.microsoft.com/office/drawing/2014/main" val="665860837"/>
                    </a:ext>
                  </a:extLst>
                </a:gridCol>
                <a:gridCol w="902678">
                  <a:extLst>
                    <a:ext uri="{9D8B030D-6E8A-4147-A177-3AD203B41FA5}">
                      <a16:colId xmlns:a16="http://schemas.microsoft.com/office/drawing/2014/main" val="1243938680"/>
                    </a:ext>
                  </a:extLst>
                </a:gridCol>
                <a:gridCol w="351692">
                  <a:extLst>
                    <a:ext uri="{9D8B030D-6E8A-4147-A177-3AD203B41FA5}">
                      <a16:colId xmlns:a16="http://schemas.microsoft.com/office/drawing/2014/main" val="2210978558"/>
                    </a:ext>
                  </a:extLst>
                </a:gridCol>
                <a:gridCol w="448408">
                  <a:extLst>
                    <a:ext uri="{9D8B030D-6E8A-4147-A177-3AD203B41FA5}">
                      <a16:colId xmlns:a16="http://schemas.microsoft.com/office/drawing/2014/main" val="428519245"/>
                    </a:ext>
                  </a:extLst>
                </a:gridCol>
                <a:gridCol w="1037492">
                  <a:extLst>
                    <a:ext uri="{9D8B030D-6E8A-4147-A177-3AD203B41FA5}">
                      <a16:colId xmlns:a16="http://schemas.microsoft.com/office/drawing/2014/main" val="1928561793"/>
                    </a:ext>
                  </a:extLst>
                </a:gridCol>
                <a:gridCol w="688728">
                  <a:extLst>
                    <a:ext uri="{9D8B030D-6E8A-4147-A177-3AD203B41FA5}">
                      <a16:colId xmlns:a16="http://schemas.microsoft.com/office/drawing/2014/main" val="2262087990"/>
                    </a:ext>
                  </a:extLst>
                </a:gridCol>
              </a:tblGrid>
              <a:tr h="484302"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NİTELİĞİ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YATAK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TELEFON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151897"/>
                  </a:ext>
                </a:extLst>
              </a:tr>
              <a:tr h="55172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Gıda Tarım Ve Hayvancılık </a:t>
                      </a:r>
                      <a:r>
                        <a:rPr lang="tr-T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İl.Müd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Misafirhanesi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362 231 37 00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İlkadım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1921013"/>
                  </a:ext>
                </a:extLst>
              </a:tr>
              <a:tr h="48430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Ptt Başmüdürlük Misafirhanesi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362 445 27 47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İlkadım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383403"/>
                  </a:ext>
                </a:extLst>
              </a:tr>
              <a:tr h="48430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Samsun Defterdarlık Misafirhanesi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362 445 01 58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İlkadım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7913344"/>
                  </a:ext>
                </a:extLst>
              </a:tr>
              <a:tr h="48430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Tapu Kadastro Misafirhanesi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362 280 15 33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İlkadım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2128182"/>
                  </a:ext>
                </a:extLst>
              </a:tr>
              <a:tr h="48430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Tcdd Taşımacılık A.Ş. Yatakhanesi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362 233 22 93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İlkadım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4052992"/>
                  </a:ext>
                </a:extLst>
              </a:tr>
              <a:tr h="48430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Tmo Şube Müdürlüğü Misafirhanesi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362 445 16 33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İlkadım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1050184"/>
                  </a:ext>
                </a:extLst>
              </a:tr>
              <a:tr h="48430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Polisevi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Polisevi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362 230 89 00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İlkadım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973370"/>
                  </a:ext>
                </a:extLst>
              </a:tr>
              <a:tr h="48430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Samsun Öğretmenevi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Öğretmenevi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362 431 25 46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İlkadım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941468"/>
                  </a:ext>
                </a:extLst>
              </a:tr>
              <a:tr h="55172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Teiaş 10. Bölge Müdürlüğü Misafirhanesi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Konukevi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362 266 81 40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Tekkeköy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7268039"/>
                  </a:ext>
                </a:extLst>
              </a:tr>
              <a:tr h="549823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Tekkeköy Öğretmenevi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Öğretmenevi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362 256 05 10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Tekkeköy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574692"/>
                  </a:ext>
                </a:extLst>
              </a:tr>
              <a:tr h="484302"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5508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54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eşgen 2"/>
          <p:cNvSpPr/>
          <p:nvPr/>
        </p:nvSpPr>
        <p:spPr>
          <a:xfrm>
            <a:off x="149468" y="4413738"/>
            <a:ext cx="1503485" cy="60667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i="1" dirty="0" smtClean="0"/>
              <a:t>SAMSUN</a:t>
            </a:r>
            <a:endParaRPr lang="tr-TR" sz="2000" b="1" i="1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536723"/>
              </p:ext>
            </p:extLst>
          </p:nvPr>
        </p:nvGraphicFramePr>
        <p:xfrm>
          <a:off x="1808282" y="630441"/>
          <a:ext cx="4941277" cy="5997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0036">
                  <a:extLst>
                    <a:ext uri="{9D8B030D-6E8A-4147-A177-3AD203B41FA5}">
                      <a16:colId xmlns:a16="http://schemas.microsoft.com/office/drawing/2014/main" val="665860837"/>
                    </a:ext>
                  </a:extLst>
                </a:gridCol>
                <a:gridCol w="494128">
                  <a:extLst>
                    <a:ext uri="{9D8B030D-6E8A-4147-A177-3AD203B41FA5}">
                      <a16:colId xmlns:a16="http://schemas.microsoft.com/office/drawing/2014/main" val="2210978558"/>
                    </a:ext>
                  </a:extLst>
                </a:gridCol>
                <a:gridCol w="597072">
                  <a:extLst>
                    <a:ext uri="{9D8B030D-6E8A-4147-A177-3AD203B41FA5}">
                      <a16:colId xmlns:a16="http://schemas.microsoft.com/office/drawing/2014/main" val="428519245"/>
                    </a:ext>
                  </a:extLst>
                </a:gridCol>
                <a:gridCol w="1214731">
                  <a:extLst>
                    <a:ext uri="{9D8B030D-6E8A-4147-A177-3AD203B41FA5}">
                      <a16:colId xmlns:a16="http://schemas.microsoft.com/office/drawing/2014/main" val="1928561793"/>
                    </a:ext>
                  </a:extLst>
                </a:gridCol>
                <a:gridCol w="885310">
                  <a:extLst>
                    <a:ext uri="{9D8B030D-6E8A-4147-A177-3AD203B41FA5}">
                      <a16:colId xmlns:a16="http://schemas.microsoft.com/office/drawing/2014/main" val="2262087990"/>
                    </a:ext>
                  </a:extLst>
                </a:gridCol>
              </a:tblGrid>
              <a:tr h="392803"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YATAK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TELEFON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151897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SUİT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5334626468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1921013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MEVSİM SUİT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5050250355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383403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ALYA SUITE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4405050362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7913344"/>
                  </a:ext>
                </a:extLst>
              </a:tr>
              <a:tr h="400719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ARCADİA APART RESİDENCE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5335648909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2128182"/>
                  </a:ext>
                </a:extLst>
              </a:tr>
              <a:tr h="48258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 SUİT REZİDANS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5455302020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4052992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ECS SUW HOTEL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5525965280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1050184"/>
                  </a:ext>
                </a:extLst>
              </a:tr>
              <a:tr h="400719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GÜZELYALI EVLERİ REZİDANS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5559942541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973370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JANTİ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3624370204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941468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JOLLY HOME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5354964962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7268039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KİNG LİFE SUİTE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3624391555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574692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MAVİ REZİDANS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5304205355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5508489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MİLA PANSİYON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3624004013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7896126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MOON ROSE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5327088636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1045827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VENN BUTİK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3624070001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71720178"/>
                  </a:ext>
                </a:extLst>
              </a:tr>
            </a:tbl>
          </a:graphicData>
        </a:graphic>
      </p:graphicFrame>
      <p:sp>
        <p:nvSpPr>
          <p:cNvPr id="4" name="Yatay Kaydırma 3"/>
          <p:cNvSpPr/>
          <p:nvPr/>
        </p:nvSpPr>
        <p:spPr>
          <a:xfrm>
            <a:off x="1776045" y="52759"/>
            <a:ext cx="10061329" cy="51874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PANSİYON-OTEL-MOTEL VE DİĞER KONAKLAMA TESİSLERİ</a:t>
            </a:r>
            <a:endParaRPr lang="tr-TR" dirty="0"/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739468"/>
              </p:ext>
            </p:extLst>
          </p:nvPr>
        </p:nvGraphicFramePr>
        <p:xfrm>
          <a:off x="6904888" y="631746"/>
          <a:ext cx="4932486" cy="5997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6923">
                  <a:extLst>
                    <a:ext uri="{9D8B030D-6E8A-4147-A177-3AD203B41FA5}">
                      <a16:colId xmlns:a16="http://schemas.microsoft.com/office/drawing/2014/main" val="665860837"/>
                    </a:ext>
                  </a:extLst>
                </a:gridCol>
                <a:gridCol w="493249">
                  <a:extLst>
                    <a:ext uri="{9D8B030D-6E8A-4147-A177-3AD203B41FA5}">
                      <a16:colId xmlns:a16="http://schemas.microsoft.com/office/drawing/2014/main" val="2210978558"/>
                    </a:ext>
                  </a:extLst>
                </a:gridCol>
                <a:gridCol w="596009">
                  <a:extLst>
                    <a:ext uri="{9D8B030D-6E8A-4147-A177-3AD203B41FA5}">
                      <a16:colId xmlns:a16="http://schemas.microsoft.com/office/drawing/2014/main" val="428519245"/>
                    </a:ext>
                  </a:extLst>
                </a:gridCol>
                <a:gridCol w="1212570">
                  <a:extLst>
                    <a:ext uri="{9D8B030D-6E8A-4147-A177-3AD203B41FA5}">
                      <a16:colId xmlns:a16="http://schemas.microsoft.com/office/drawing/2014/main" val="1928561793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2262087990"/>
                    </a:ext>
                  </a:extLst>
                </a:gridCol>
              </a:tblGrid>
              <a:tr h="34985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YATAK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TELEFON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151897"/>
                  </a:ext>
                </a:extLst>
              </a:tr>
              <a:tr h="3498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MOSS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5327320039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1921013"/>
                  </a:ext>
                </a:extLst>
              </a:tr>
              <a:tr h="3498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MY SUİT REZİDANS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3624374545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383403"/>
                  </a:ext>
                </a:extLst>
              </a:tr>
              <a:tr h="3498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NORTH BEACH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3624070777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7913344"/>
                  </a:ext>
                </a:extLst>
              </a:tr>
              <a:tr h="35690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SARAL APART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3625033255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2128182"/>
                  </a:ext>
                </a:extLst>
              </a:tr>
              <a:tr h="429817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SEA HOUSE REZİDANS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5333973036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4052992"/>
                  </a:ext>
                </a:extLst>
              </a:tr>
              <a:tr h="3498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SEYİR APART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5357793257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1050184"/>
                  </a:ext>
                </a:extLst>
              </a:tr>
              <a:tr h="35690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SUN REZİDANS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5469000155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973370"/>
                  </a:ext>
                </a:extLst>
              </a:tr>
              <a:tr h="3498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SWEET HOME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5447346985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941468"/>
                  </a:ext>
                </a:extLst>
              </a:tr>
              <a:tr h="3498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ANAKENT BUTİK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3622281470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CANİK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7268039"/>
                  </a:ext>
                </a:extLst>
              </a:tr>
              <a:tr h="3498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KULOĞLU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5446873645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CANİK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574692"/>
                  </a:ext>
                </a:extLst>
              </a:tr>
              <a:tr h="349850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PARK İNAN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3624352572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5508489"/>
                  </a:ext>
                </a:extLst>
              </a:tr>
              <a:tr h="55007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SUİTE</a:t>
                      </a:r>
                      <a:r>
                        <a:rPr lang="tr-TR" sz="11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tr-T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 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0547</a:t>
                      </a:r>
                      <a:r>
                        <a:rPr lang="tr-T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355 61 55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7896126"/>
                  </a:ext>
                </a:extLst>
              </a:tr>
              <a:tr h="42651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  <a:r>
                        <a:rPr lang="tr-T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PELİT PANSİYON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3624575530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İLKADIM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109867"/>
                  </a:ext>
                </a:extLst>
              </a:tr>
              <a:tr h="36439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ÇELİK</a:t>
                      </a:r>
                      <a:r>
                        <a:rPr lang="tr-T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APART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5161675500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345629"/>
                  </a:ext>
                </a:extLst>
              </a:tr>
              <a:tr h="364398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SAMSUN</a:t>
                      </a:r>
                      <a:r>
                        <a:rPr lang="tr-T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PARK OTEL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3624350095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92875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08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eşgen 2"/>
          <p:cNvSpPr/>
          <p:nvPr/>
        </p:nvSpPr>
        <p:spPr>
          <a:xfrm>
            <a:off x="149468" y="4413738"/>
            <a:ext cx="1503485" cy="60667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i="1" dirty="0" smtClean="0"/>
              <a:t>SAMSUN</a:t>
            </a:r>
            <a:endParaRPr lang="tr-TR" sz="2000" b="1" i="1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491388"/>
              </p:ext>
            </p:extLst>
          </p:nvPr>
        </p:nvGraphicFramePr>
        <p:xfrm>
          <a:off x="1776046" y="719665"/>
          <a:ext cx="4923690" cy="5865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692">
                  <a:extLst>
                    <a:ext uri="{9D8B030D-6E8A-4147-A177-3AD203B41FA5}">
                      <a16:colId xmlns:a16="http://schemas.microsoft.com/office/drawing/2014/main" val="665860837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1243938680"/>
                    </a:ext>
                  </a:extLst>
                </a:gridCol>
                <a:gridCol w="422031">
                  <a:extLst>
                    <a:ext uri="{9D8B030D-6E8A-4147-A177-3AD203B41FA5}">
                      <a16:colId xmlns:a16="http://schemas.microsoft.com/office/drawing/2014/main" val="2210978558"/>
                    </a:ext>
                  </a:extLst>
                </a:gridCol>
                <a:gridCol w="509954">
                  <a:extLst>
                    <a:ext uri="{9D8B030D-6E8A-4147-A177-3AD203B41FA5}">
                      <a16:colId xmlns:a16="http://schemas.microsoft.com/office/drawing/2014/main" val="428519245"/>
                    </a:ext>
                  </a:extLst>
                </a:gridCol>
                <a:gridCol w="1037492">
                  <a:extLst>
                    <a:ext uri="{9D8B030D-6E8A-4147-A177-3AD203B41FA5}">
                      <a16:colId xmlns:a16="http://schemas.microsoft.com/office/drawing/2014/main" val="1928561793"/>
                    </a:ext>
                  </a:extLst>
                </a:gridCol>
                <a:gridCol w="756136">
                  <a:extLst>
                    <a:ext uri="{9D8B030D-6E8A-4147-A177-3AD203B41FA5}">
                      <a16:colId xmlns:a16="http://schemas.microsoft.com/office/drawing/2014/main" val="2262087990"/>
                    </a:ext>
                  </a:extLst>
                </a:gridCol>
              </a:tblGrid>
              <a:tr h="41898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NİTELİĞİ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YATAK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TELEFON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151897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ANEMON OTELİ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362 290 22 00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CANİK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1921013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SHERATON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362 312 00 00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383403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RAMADA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444 70 93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7913344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B-C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362 437 16 66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2128182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AMİSOS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362 438 85 55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4052992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ATAKUM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362 439 05 55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1050184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HAMPTON BY HİLTON HOTEL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362 311 07 07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TEKKEKÖY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973370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PARK INN BY RADİSSON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362 312 55 55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TEKKEKÖY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941468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NEBA ROYAL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362 333 33 04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7268039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 MY HOUSE OTELİ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362 435 13 55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574692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SAMSUN MARİN OTELİ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362 437 00 25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5508489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PANORAMA DAMLA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362 228 15 55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CANİK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82117890"/>
                  </a:ext>
                </a:extLst>
              </a:tr>
              <a:tr h="418984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GLORİA TİBİ OTELİ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362 435 77 77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3418984"/>
                  </a:ext>
                </a:extLst>
              </a:tr>
            </a:tbl>
          </a:graphicData>
        </a:graphic>
      </p:graphicFrame>
      <p:sp>
        <p:nvSpPr>
          <p:cNvPr id="4" name="Yatay Kaydırma 3"/>
          <p:cNvSpPr/>
          <p:nvPr/>
        </p:nvSpPr>
        <p:spPr>
          <a:xfrm>
            <a:off x="1776045" y="52759"/>
            <a:ext cx="10061329" cy="51874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TURİZM İŞLETME BELGELİ OTELLER</a:t>
            </a:r>
            <a:endParaRPr lang="tr-TR" dirty="0"/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956241"/>
              </p:ext>
            </p:extLst>
          </p:nvPr>
        </p:nvGraphicFramePr>
        <p:xfrm>
          <a:off x="6913684" y="719663"/>
          <a:ext cx="4923690" cy="5865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692">
                  <a:extLst>
                    <a:ext uri="{9D8B030D-6E8A-4147-A177-3AD203B41FA5}">
                      <a16:colId xmlns:a16="http://schemas.microsoft.com/office/drawing/2014/main" val="665860837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1243938680"/>
                    </a:ext>
                  </a:extLst>
                </a:gridCol>
                <a:gridCol w="422031">
                  <a:extLst>
                    <a:ext uri="{9D8B030D-6E8A-4147-A177-3AD203B41FA5}">
                      <a16:colId xmlns:a16="http://schemas.microsoft.com/office/drawing/2014/main" val="2210978558"/>
                    </a:ext>
                  </a:extLst>
                </a:gridCol>
                <a:gridCol w="509954">
                  <a:extLst>
                    <a:ext uri="{9D8B030D-6E8A-4147-A177-3AD203B41FA5}">
                      <a16:colId xmlns:a16="http://schemas.microsoft.com/office/drawing/2014/main" val="428519245"/>
                    </a:ext>
                  </a:extLst>
                </a:gridCol>
                <a:gridCol w="1037492">
                  <a:extLst>
                    <a:ext uri="{9D8B030D-6E8A-4147-A177-3AD203B41FA5}">
                      <a16:colId xmlns:a16="http://schemas.microsoft.com/office/drawing/2014/main" val="1928561793"/>
                    </a:ext>
                  </a:extLst>
                </a:gridCol>
                <a:gridCol w="756136">
                  <a:extLst>
                    <a:ext uri="{9D8B030D-6E8A-4147-A177-3AD203B41FA5}">
                      <a16:colId xmlns:a16="http://schemas.microsoft.com/office/drawing/2014/main" val="2262087990"/>
                    </a:ext>
                  </a:extLst>
                </a:gridCol>
              </a:tblGrid>
              <a:tr h="391052"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NİTELİĞİ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YATAK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TELEFON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151897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HOTEL AMİSOS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444 60 55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1921013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 HOTEL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(545) 307 70 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383403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SAMSUN AİRPORT RESORT </a:t>
                      </a:r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OTEL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362 256 33 65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TEKKEKÖY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7913344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POİNT OTELİ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362 435 95 95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2128182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KADHIRGA HOTEL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362 467 30 50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4052992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OSMANLI PAŞA OTEL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3623130555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1050184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SAMSUN KAPRİS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362 446 77 55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973370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OTEL 1919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362 457 54 19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ATAKUM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941468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SİMİSSO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362 435 11 31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7268039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ASOS OTELİ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362 435 55 11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574692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DESİ OTEL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362 431 15 88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5508489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DARİC OTEL                                                                                                                                                          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532 385 15 24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ATAKUM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82117890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ŞAHİN</a:t>
                      </a:r>
                      <a:r>
                        <a:rPr lang="tr-T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OTEL</a:t>
                      </a:r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0538 312 03 57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7810870"/>
                  </a:ext>
                </a:extLst>
              </a:tr>
              <a:tr h="391052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ŞAHİN OTEL-2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YILDIZ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(0362) 333 33 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İLKADIM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9563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77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279</TotalTime>
  <Words>812</Words>
  <Application>Microsoft Office PowerPoint</Application>
  <PresentationFormat>Geniş ekran</PresentationFormat>
  <Paragraphs>479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Times New Roman</vt:lpstr>
      <vt:lpstr>Wingdings 3</vt:lpstr>
      <vt:lpstr>Duman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ahmet aksoy</dc:creator>
  <cp:lastModifiedBy>Onder AK</cp:lastModifiedBy>
  <cp:revision>51</cp:revision>
  <dcterms:created xsi:type="dcterms:W3CDTF">2022-11-25T06:19:33Z</dcterms:created>
  <dcterms:modified xsi:type="dcterms:W3CDTF">2026-06-02T10:31:07Z</dcterms:modified>
</cp:coreProperties>
</file>